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5"/>
  </p:normalViewPr>
  <p:slideViewPr>
    <p:cSldViewPr snapToGrid="0">
      <p:cViewPr varScale="1">
        <p:scale>
          <a:sx n="124" d="100"/>
          <a:sy n="124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2AE56-B37B-3843-AE14-9E011A871255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70ECD-DA0C-EE43-BCF9-694888B8D3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9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70ECD-DA0C-EE43-BCF9-694888B8D3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5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775D-9BAE-BB8A-29CC-C3A8FAAD4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9AECF-D943-90A8-AF89-A7BDA1671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B71B6-8628-47A4-C247-1A8CFA49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60ABF-D098-1436-D4EA-7558C571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A68F0-1099-AC6B-E47C-C93BC21A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9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B960-DD05-62DC-6D6E-A2F2BD1B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D5AEB-7CD2-0EEC-2EA6-64AE424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2BBFD-C54C-311B-1673-5B7ACD8D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3E28C-0085-83B0-AB87-98E8BC15E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91271-AF30-98E0-1144-04C2C908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5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EF7E3-A17B-50CE-1E06-8B0C1E2BC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A26AC-C9CB-6439-84F7-8BD2187E6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C92E-CE52-8169-CCEE-AB722642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0764A-0433-23EC-90DE-1F2EE67C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ECA85-5D6F-C1E9-DB46-AFD08EBC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5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EBFA-DCB2-F098-BF3B-B7355CBE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2F11-CBE1-F050-381E-8B5A11BCB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756A0-C0C1-F790-03B7-5667E37C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8C8D3-C8D0-ABF5-30EC-0ACD4FE4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1B92-AE7A-F73F-164E-585F25FE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3991-7129-AF63-2E87-771B741A0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8EB02-CF1C-AA09-08BF-E174152B0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FB2D-82B1-A343-969F-6F025A733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BF82-5351-1EE7-CFFD-E73AD117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349A5-1102-D695-12EE-8C01EB4F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C318-2A7A-B3E4-5814-36E79F57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5B032-44CA-F9A3-3A9F-A52E46EB2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28C72-3550-7603-7219-9E3110E11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5AF4A-3841-DD76-201C-CFC051D8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6A02-8AB5-2995-AD59-FA533BC9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71D1C-E1DE-4816-5628-63C7746C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2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40B0-2D74-AF3F-710E-E9B024EE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85623-4569-13AA-0AC1-38C5D9F6B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14C8F-FEE6-D184-8F1D-DD7E6B0DE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F4CBA-85F4-479D-359E-15400180D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01602-4874-281E-C95D-72463EB44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43871-8308-AF39-F03B-DB97459A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3D430-E62F-B52B-2AFD-CA02F97B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39370-DB50-CFC6-9F48-D9276BF4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42AA-DD0E-D855-DB53-75FBEFFA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39F1A-578E-889F-A685-447C3F59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A9AF6-2446-BDFA-3003-21C4D656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5A4A-1E2C-BE6F-27C6-C3DF802B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8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BA2FC-8509-4046-8320-1940C8A0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A8E29-10A4-2AF7-70D3-87D2EADD9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F3CED-22E3-21B2-D872-7E1B8942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0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FDAD-5715-652A-DA66-CF4028DC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7DB-D04A-9565-D205-04FE7C36E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1C351-2ACA-509B-7BFD-F53A00DDE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27518-1986-C518-6800-D7AAFA10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C312B-DB4C-E20C-EA03-A09ADB53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43295-C755-AD66-78E8-78B86A6A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62AE-90A9-A00D-08FA-3A30AFDE6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6F026-5917-A2E3-A37C-5FCA5A9F9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BADE1-5FB1-4536-705D-DCDC674A8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580DF-2A44-5E4C-7FDB-8F33A704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CDB0B-34E8-1FB5-871E-B55F6FAFF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E4A5-3823-6C73-4D4A-55EFE0D5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A67999-B7D3-E940-D72C-A29D9586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18605-A04C-6696-7139-0ACC6C1D0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6C46C-EB13-9DDB-E0B4-0E666AF47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4E4C1-7407-6948-B843-29E5602066F3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35D4C-5AC3-3B02-DB57-60610F176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F5D1-3297-EDAD-39FF-B242157FB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1937-F9A8-1840-9158-9FAA4349A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9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bref.com/en/squads/54195385/Troyes-Stats" TargetMode="External"/><Relationship Id="rId2" Type="http://schemas.openxmlformats.org/officeDocument/2006/relationships/hyperlink" Target="https://understat.com/team/Troyes/20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ransfermarkt.co.uk/estac-troyes/transfers/verein/1095/plus/?saison_id=2022&amp;pos=&amp;detailpos=&amp;w_s=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5F08AD-45FD-4B61-C796-1DFCCEB247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chemeClr val="accent1">
                  <a:lumMod val="0"/>
                  <a:lumOff val="100000"/>
                </a:schemeClr>
              </a:gs>
              <a:gs pos="100000">
                <a:srgbClr val="2C9ACE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5F5A8-34E3-0A08-908C-DC17A5F09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ESTAC Troyes: Club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7F573-575D-73E4-3D7F-1930777B81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as at 16/09/2022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 Morris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B5E60E8-49E1-DDA7-82B7-5671E1CB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250" y1="46625" x2="47250" y2="46625"/>
                        <a14:foregroundMark x1="47667" y1="46875" x2="52000" y2="43000"/>
                        <a14:foregroundMark x1="53250" y1="46000" x2="53250" y2="46000"/>
                        <a14:foregroundMark x1="56000" y1="46000" x2="56000" y2="46000"/>
                        <a14:foregroundMark x1="63833" y1="45500" x2="63833" y2="45500"/>
                        <a14:foregroundMark x1="67167" y1="45750" x2="67167" y2="45750"/>
                        <a14:foregroundMark x1="70417" y1="45625" x2="70417" y2="45625"/>
                        <a14:foregroundMark x1="71917" y1="45375" x2="71917" y2="45375"/>
                        <a14:foregroundMark x1="73417" y1="45875" x2="73417" y2="45875"/>
                        <a14:foregroundMark x1="77583" y1="45375" x2="77583" y2="45375"/>
                        <a14:foregroundMark x1="79833" y1="45375" x2="79833" y2="45375"/>
                        <a14:foregroundMark x1="80750" y1="45250" x2="80750" y2="45250"/>
                        <a14:foregroundMark x1="79083" y1="46500" x2="79083" y2="46500"/>
                        <a14:foregroundMark x1="53583" y1="47375" x2="53583" y2="47375"/>
                        <a14:foregroundMark x1="59667" y1="48500" x2="59667" y2="48500"/>
                        <a14:foregroundMark x1="79917" y1="44750" x2="79917" y2="44750"/>
                        <a14:backgroundMark x1="72417" y1="48000" x2="72417" y2="48000"/>
                        <a14:backgroundMark x1="74417" y1="48125" x2="74417" y2="48125"/>
                        <a14:backgroundMark x1="69583" y1="48250" x2="69583" y2="48250"/>
                        <a14:backgroundMark x1="66083" y1="48625" x2="66083" y2="48625"/>
                        <a14:backgroundMark x1="80417" y1="45500" x2="80417" y2="45500"/>
                      </a14:backgroundRemoval>
                    </a14:imgEffect>
                  </a14:imgLayer>
                </a14:imgProps>
              </a:ext>
            </a:extLst>
          </a:blip>
          <a:srcRect l="31886" t="17133" r="16275" b="28281"/>
          <a:stretch/>
        </p:blipFill>
        <p:spPr>
          <a:xfrm>
            <a:off x="207264" y="4602686"/>
            <a:ext cx="2901696" cy="203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EC051-D22C-CFEA-CCEE-D0105BAE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4696424"/>
            <a:ext cx="1503630" cy="18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9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4DD7-30FE-F4D8-3646-924F5167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5ACE2-53BB-6644-7ED4-F288059D1F9B}"/>
              </a:ext>
            </a:extLst>
          </p:cNvPr>
          <p:cNvSpPr/>
          <p:nvPr/>
        </p:nvSpPr>
        <p:spPr>
          <a:xfrm>
            <a:off x="-8626" y="-8626"/>
            <a:ext cx="12200626" cy="6858000"/>
          </a:xfrm>
          <a:prstGeom prst="rect">
            <a:avLst/>
          </a:prstGeom>
          <a:gradFill flip="none" rotWithShape="1">
            <a:gsLst>
              <a:gs pos="56000">
                <a:schemeClr val="accent1">
                  <a:lumMod val="0"/>
                  <a:lumOff val="100000"/>
                </a:schemeClr>
              </a:gs>
              <a:gs pos="100000">
                <a:srgbClr val="2C9ACE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4059A-CBCE-1BF0-E8F8-AD2BFFD4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9" y="841016"/>
            <a:ext cx="3267922" cy="3137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1FF92-BDE0-35E1-EAC3-4204BAD43EB8}"/>
              </a:ext>
            </a:extLst>
          </p:cNvPr>
          <p:cNvSpPr txBox="1"/>
          <p:nvPr/>
        </p:nvSpPr>
        <p:spPr>
          <a:xfrm>
            <a:off x="82955" y="3751867"/>
            <a:ext cx="326792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/shot = 0.11, up 10% on last season, quality of shooting opportunities has improved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Averaging 13.1 shots/game, up 28% on last season, number of shooting opportunities has improved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Projecting this to the end of the season gives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54.8, compared to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38.8 across last season which is a huge 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Maintained a similarly high proportion of shots being taken between the 6-yard box and the penalty spot (high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areas), as seen in the histograms on left and right of the graphic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Strong improvements made to quality of shots produced and frequency of these shots compared to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43823-63DD-3FBA-D577-7D8035CDECDC}"/>
              </a:ext>
            </a:extLst>
          </p:cNvPr>
          <p:cNvSpPr txBox="1"/>
          <p:nvPr/>
        </p:nvSpPr>
        <p:spPr>
          <a:xfrm>
            <a:off x="82954" y="478788"/>
            <a:ext cx="328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Attacking performance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78018-19E4-A20B-8EA7-47188D9BD519}"/>
              </a:ext>
            </a:extLst>
          </p:cNvPr>
          <p:cNvSpPr txBox="1"/>
          <p:nvPr/>
        </p:nvSpPr>
        <p:spPr>
          <a:xfrm>
            <a:off x="7607941" y="482995"/>
            <a:ext cx="450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Squad rebalancing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79996-8C7B-2F34-B280-F80A8981A869}"/>
              </a:ext>
            </a:extLst>
          </p:cNvPr>
          <p:cNvSpPr txBox="1"/>
          <p:nvPr/>
        </p:nvSpPr>
        <p:spPr>
          <a:xfrm>
            <a:off x="0" y="82885"/>
            <a:ext cx="446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Season: Successes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535F73-956D-0118-1858-AE3E5797CB73}"/>
              </a:ext>
            </a:extLst>
          </p:cNvPr>
          <p:cNvCxnSpPr/>
          <p:nvPr/>
        </p:nvCxnSpPr>
        <p:spPr>
          <a:xfrm>
            <a:off x="97548" y="779372"/>
            <a:ext cx="120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0F3614-57FB-EDD0-BEB5-73515B82F3F9}"/>
              </a:ext>
            </a:extLst>
          </p:cNvPr>
          <p:cNvSpPr txBox="1"/>
          <p:nvPr/>
        </p:nvSpPr>
        <p:spPr>
          <a:xfrm>
            <a:off x="3432182" y="3749435"/>
            <a:ext cx="41090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Expecting a roughly similar distribution of player ages vs minutes played across the current season when scaled up compared to last year’s squad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Minute-Weighted-Average-Age (MWAA) decreased from 26.7 in 2021/22 to 25.9 for the 2022/23 squad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 minutes played for players over the age of 30 in 2022/23 squad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Relying more on performance/development of younger talent, ensuring a sustainable/profitable approach taken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successful example of this is approach from last season is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Giulian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Biancone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(22), bought for £2.25m and sold to Nottingham Forest for 4x this price (£9m) one year later after a solid breakout season in Ligue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Summer transfer arrivals (permanent) have an average age of 20.8, further demonstrating this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Reduced the average age of the squad, increasing potential future profitability/sustainability of the squad if younger players perform well this season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F1BF20-3916-9C51-79ED-AD071021C87C}"/>
              </a:ext>
            </a:extLst>
          </p:cNvPr>
          <p:cNvSpPr txBox="1"/>
          <p:nvPr/>
        </p:nvSpPr>
        <p:spPr>
          <a:xfrm>
            <a:off x="3432184" y="475346"/>
            <a:ext cx="4109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Squad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E1BB1-89FC-4AC0-2F9C-744E7F5F20C6}"/>
              </a:ext>
            </a:extLst>
          </p:cNvPr>
          <p:cNvSpPr txBox="1"/>
          <p:nvPr/>
        </p:nvSpPr>
        <p:spPr>
          <a:xfrm>
            <a:off x="7607940" y="3753052"/>
            <a:ext cx="45011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Rebalanced the squad compared to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 a much needed third GK for squad depth (providing cover for injuries and rotation for cup competitions)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Reduced the number of defenders (14 was excessive, even when </a:t>
            </a: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utilising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5-man </a:t>
            </a: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defence in their frequently used 5-4-1/3-4-3)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Swapped out 4 DFs for a GK, MF and FW, creating more depth across the pitch for the team’s favoured 5-4-1/3-4-3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of the FWs are versatile and can be played as attacking MFs, meaning the large number of FWs can be utilised in a 5-4-1/3-4-3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Redistribution of squad depth across the positions was a natural progression which was required to provide appropriate cover for each area of the team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241F94-F408-B8FD-BBB4-1CBCB048D789}"/>
              </a:ext>
            </a:extLst>
          </p:cNvPr>
          <p:cNvCxnSpPr/>
          <p:nvPr/>
        </p:nvCxnSpPr>
        <p:spPr>
          <a:xfrm>
            <a:off x="97548" y="498599"/>
            <a:ext cx="120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BC72A17-2168-09BE-7476-976E9D45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39" y="841016"/>
            <a:ext cx="4512960" cy="2587981"/>
          </a:xfrm>
          <a:prstGeom prst="rect">
            <a:avLst/>
          </a:prstGeom>
        </p:spPr>
      </p:pic>
      <p:pic>
        <p:nvPicPr>
          <p:cNvPr id="37" name="Picture 36" descr="Logo, company name&#10;&#10;Description automatically generated">
            <a:extLst>
              <a:ext uri="{FF2B5EF4-FFF2-40B4-BE49-F238E27FC236}">
                <a16:creationId xmlns:a16="http://schemas.microsoft.com/office/drawing/2014/main" id="{1C60457E-28A7-C053-23E3-916FE7BC81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250" y1="46625" x2="47250" y2="46625"/>
                        <a14:foregroundMark x1="47667" y1="46875" x2="52000" y2="43000"/>
                        <a14:foregroundMark x1="53250" y1="46000" x2="53250" y2="46000"/>
                        <a14:foregroundMark x1="56000" y1="46000" x2="56000" y2="46000"/>
                        <a14:foregroundMark x1="63833" y1="45500" x2="63833" y2="45500"/>
                        <a14:foregroundMark x1="67167" y1="45750" x2="67167" y2="45750"/>
                        <a14:foregroundMark x1="70417" y1="45625" x2="70417" y2="45625"/>
                        <a14:foregroundMark x1="71917" y1="45375" x2="71917" y2="45375"/>
                        <a14:foregroundMark x1="73417" y1="45875" x2="73417" y2="45875"/>
                        <a14:foregroundMark x1="77583" y1="45375" x2="77583" y2="45375"/>
                        <a14:foregroundMark x1="79833" y1="45375" x2="79833" y2="45375"/>
                        <a14:foregroundMark x1="80750" y1="45250" x2="80750" y2="45250"/>
                        <a14:foregroundMark x1="79083" y1="46500" x2="79083" y2="46500"/>
                        <a14:foregroundMark x1="53583" y1="47375" x2="53583" y2="47375"/>
                        <a14:foregroundMark x1="59667" y1="48500" x2="59667" y2="48500"/>
                        <a14:foregroundMark x1="79917" y1="44750" x2="79917" y2="44750"/>
                        <a14:backgroundMark x1="72417" y1="48000" x2="72417" y2="48000"/>
                        <a14:backgroundMark x1="74417" y1="48125" x2="74417" y2="48125"/>
                        <a14:backgroundMark x1="69583" y1="48250" x2="69583" y2="48250"/>
                        <a14:backgroundMark x1="66083" y1="48625" x2="66083" y2="48625"/>
                        <a14:backgroundMark x1="80417" y1="45500" x2="80417" y2="45500"/>
                      </a14:backgroundRemoval>
                    </a14:imgEffect>
                  </a14:imgLayer>
                </a14:imgProps>
              </a:ext>
            </a:extLst>
          </a:blip>
          <a:srcRect l="31886" t="17133" r="16275" b="28281"/>
          <a:stretch/>
        </p:blipFill>
        <p:spPr>
          <a:xfrm>
            <a:off x="8220414" y="5782687"/>
            <a:ext cx="1474887" cy="10353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F3416CD-2CA8-06E3-70CC-2B20FA589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488" y="5823149"/>
            <a:ext cx="809364" cy="9955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F19680-540D-E1AA-1203-85AE8DD3B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912" y="840635"/>
            <a:ext cx="4109586" cy="2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6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279E-1BC0-9CAD-9A2E-CDD0E708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656F6-69B9-3F52-A147-36B9F94545FE}"/>
              </a:ext>
            </a:extLst>
          </p:cNvPr>
          <p:cNvSpPr/>
          <p:nvPr/>
        </p:nvSpPr>
        <p:spPr>
          <a:xfrm>
            <a:off x="-8626" y="-8626"/>
            <a:ext cx="12200626" cy="6866626"/>
          </a:xfrm>
          <a:prstGeom prst="rect">
            <a:avLst/>
          </a:prstGeom>
          <a:gradFill flip="none" rotWithShape="1">
            <a:gsLst>
              <a:gs pos="56000">
                <a:schemeClr val="accent1">
                  <a:lumMod val="0"/>
                  <a:lumOff val="100000"/>
                </a:schemeClr>
              </a:gs>
              <a:gs pos="100000">
                <a:srgbClr val="2C9ACE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E0B70-4F6A-9554-6C5C-0803F5E48E1A}"/>
              </a:ext>
            </a:extLst>
          </p:cNvPr>
          <p:cNvSpPr txBox="1"/>
          <p:nvPr/>
        </p:nvSpPr>
        <p:spPr>
          <a:xfrm>
            <a:off x="-1" y="82885"/>
            <a:ext cx="546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Season: Areas for Improvement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8BAD1E-26F3-8498-F5A5-B4B516DA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3" y="835857"/>
            <a:ext cx="3267922" cy="31376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AA84F8-A221-B6FE-6A7B-5BA45322A93C}"/>
              </a:ext>
            </a:extLst>
          </p:cNvPr>
          <p:cNvSpPr txBox="1"/>
          <p:nvPr/>
        </p:nvSpPr>
        <p:spPr>
          <a:xfrm>
            <a:off x="198079" y="3743325"/>
            <a:ext cx="32679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/shot against = 0.16, up 45% on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Averaging 12.7 shots/game against, up 4% on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Projection across the season gives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xGA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77.2, compared to 51.0 across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Projected </a:t>
            </a:r>
            <a:r>
              <a:rPr lang="en-US" sz="1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xGD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the season of -22.4, worse than previous season’s actual performance (-16), potentially pushing them into the relegation fight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Improved attacking performance is cancelled out by the worsening defensive performances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Conceding more shots closer to goal this season (seen in top-skew of left histogram)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Conceding higher quality shots on average than last season with a slightly increased frequency, therefore likely to concede more goals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4E13E8-9E90-7F08-ED76-81CEAB3E5CF2}"/>
              </a:ext>
            </a:extLst>
          </p:cNvPr>
          <p:cNvCxnSpPr/>
          <p:nvPr/>
        </p:nvCxnSpPr>
        <p:spPr>
          <a:xfrm>
            <a:off x="97549" y="779372"/>
            <a:ext cx="74436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B27DEA-2CCB-95B4-7D84-682165C16D94}"/>
              </a:ext>
            </a:extLst>
          </p:cNvPr>
          <p:cNvSpPr txBox="1"/>
          <p:nvPr/>
        </p:nvSpPr>
        <p:spPr>
          <a:xfrm>
            <a:off x="197738" y="489503"/>
            <a:ext cx="328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Defensive performance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548936-040A-FD79-3E2B-6316C1AA9080}"/>
              </a:ext>
            </a:extLst>
          </p:cNvPr>
          <p:cNvCxnSpPr/>
          <p:nvPr/>
        </p:nvCxnSpPr>
        <p:spPr>
          <a:xfrm>
            <a:off x="97548" y="779372"/>
            <a:ext cx="120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AB2A21-65ED-D3C5-951A-F69590CAAFF8}"/>
              </a:ext>
            </a:extLst>
          </p:cNvPr>
          <p:cNvCxnSpPr/>
          <p:nvPr/>
        </p:nvCxnSpPr>
        <p:spPr>
          <a:xfrm>
            <a:off x="97548" y="498599"/>
            <a:ext cx="120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851D884-66A2-92CE-1F95-DAE92470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0" y="835857"/>
            <a:ext cx="4362906" cy="29049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01941BC-97CB-64A2-DE27-84D5FDF128F6}"/>
              </a:ext>
            </a:extLst>
          </p:cNvPr>
          <p:cNvSpPr txBox="1"/>
          <p:nvPr/>
        </p:nvSpPr>
        <p:spPr>
          <a:xfrm>
            <a:off x="3638976" y="3743324"/>
            <a:ext cx="43629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Pressures per 90 have dropped by 20.7% compared to last season, from 156.5 to 124.1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emphasised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a decrease in average possession per 90, dropping by 9.1% from 44% to 40%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would expect a decrease in possession to lead to an </a:t>
            </a:r>
            <a:r>
              <a:rPr lang="en-US" sz="11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pressures if the same intensity is maintained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Pressures are a key part of defending across the whole pitch in the modern game; a decrease in pressures per 90 gives opposition players more time to make better decisions and create better chances, as seen in the defensive performance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the other hand, this could be due to a tactical change such as moving from a gegenpress/mid-block to a mid-block/low-block, i.e. applying pressure to the opposition closer towards their own goal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Reduction in number of pressures per 90 shows either a drop in intensity out of possession to win the ball back, or a tactical 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678A5-D038-58B1-1B7D-6909808CC775}"/>
              </a:ext>
            </a:extLst>
          </p:cNvPr>
          <p:cNvSpPr txBox="1"/>
          <p:nvPr/>
        </p:nvSpPr>
        <p:spPr>
          <a:xfrm>
            <a:off x="4450428" y="488195"/>
            <a:ext cx="328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Off-ball performance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C7EA53-2616-5563-A983-176333781E0E}"/>
              </a:ext>
            </a:extLst>
          </p:cNvPr>
          <p:cNvSpPr txBox="1"/>
          <p:nvPr/>
        </p:nvSpPr>
        <p:spPr>
          <a:xfrm>
            <a:off x="8189112" y="3744310"/>
            <a:ext cx="37905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Were 11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Ligue 1 for highest percentage of progressive passes played last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 to 13</a:t>
            </a:r>
            <a:r>
              <a:rPr lang="en-US" sz="11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Ligue 1 this season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Teams with less possession typically play with a higher percentage of progressive passes in order to </a:t>
            </a:r>
            <a:r>
              <a:rPr lang="en-GB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utilise</a:t>
            </a: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possession when they have it (e.g. via counter-attacks)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possession has decreased this season, so would expect percentage of progressive passes to at least remain the same or increase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pass percentage improved slightly compared to last year in absolute terms, but has fallen against the league average this season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0E4A31-49B8-DB08-4052-C44B6E4A7ABA}"/>
              </a:ext>
            </a:extLst>
          </p:cNvPr>
          <p:cNvSpPr txBox="1"/>
          <p:nvPr/>
        </p:nvSpPr>
        <p:spPr>
          <a:xfrm>
            <a:off x="8443130" y="488194"/>
            <a:ext cx="328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passing performance</a:t>
            </a:r>
          </a:p>
        </p:txBody>
      </p:sp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C42B34AB-8487-C472-EF8E-FC39A7EE03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250" y1="46625" x2="47250" y2="46625"/>
                        <a14:foregroundMark x1="47667" y1="46875" x2="52000" y2="43000"/>
                        <a14:foregroundMark x1="53250" y1="46000" x2="53250" y2="46000"/>
                        <a14:foregroundMark x1="56000" y1="46000" x2="56000" y2="46000"/>
                        <a14:foregroundMark x1="63833" y1="45500" x2="63833" y2="45500"/>
                        <a14:foregroundMark x1="67167" y1="45750" x2="67167" y2="45750"/>
                        <a14:foregroundMark x1="70417" y1="45625" x2="70417" y2="45625"/>
                        <a14:foregroundMark x1="71917" y1="45375" x2="71917" y2="45375"/>
                        <a14:foregroundMark x1="73417" y1="45875" x2="73417" y2="45875"/>
                        <a14:foregroundMark x1="77583" y1="45375" x2="77583" y2="45375"/>
                        <a14:foregroundMark x1="79833" y1="45375" x2="79833" y2="45375"/>
                        <a14:foregroundMark x1="80750" y1="45250" x2="80750" y2="45250"/>
                        <a14:foregroundMark x1="79083" y1="46500" x2="79083" y2="46500"/>
                        <a14:foregroundMark x1="53583" y1="47375" x2="53583" y2="47375"/>
                        <a14:foregroundMark x1="59667" y1="48500" x2="59667" y2="48500"/>
                        <a14:foregroundMark x1="79917" y1="44750" x2="79917" y2="44750"/>
                        <a14:backgroundMark x1="72417" y1="48000" x2="72417" y2="48000"/>
                        <a14:backgroundMark x1="74417" y1="48125" x2="74417" y2="48125"/>
                        <a14:backgroundMark x1="69583" y1="48250" x2="69583" y2="48250"/>
                        <a14:backgroundMark x1="66083" y1="48625" x2="66083" y2="48625"/>
                        <a14:backgroundMark x1="80417" y1="45500" x2="80417" y2="45500"/>
                      </a14:backgroundRemoval>
                    </a14:imgEffect>
                  </a14:imgLayer>
                </a14:imgProps>
              </a:ext>
            </a:extLst>
          </a:blip>
          <a:srcRect l="31886" t="17133" r="16275" b="28281"/>
          <a:stretch/>
        </p:blipFill>
        <p:spPr>
          <a:xfrm>
            <a:off x="8220414" y="5782687"/>
            <a:ext cx="1474887" cy="10353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087F8F-504D-549A-2DF0-1CE97983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2488" y="5823149"/>
            <a:ext cx="809364" cy="99551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8231888-A046-2BB5-8C17-D894A4AFE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110" y="835579"/>
            <a:ext cx="3790555" cy="29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4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D45CCC-00C4-DF0E-DE1F-20BE50284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000">
                <a:schemeClr val="accent1">
                  <a:lumMod val="0"/>
                  <a:lumOff val="100000"/>
                </a:schemeClr>
              </a:gs>
              <a:gs pos="100000">
                <a:srgbClr val="2C9ACE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F9345-314A-74C1-370C-C5EA42404651}"/>
              </a:ext>
            </a:extLst>
          </p:cNvPr>
          <p:cNvSpPr txBox="1"/>
          <p:nvPr/>
        </p:nvSpPr>
        <p:spPr>
          <a:xfrm>
            <a:off x="51369" y="82885"/>
            <a:ext cx="546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6A9FC-5222-9CA9-99CE-E629CBC4AD31}"/>
              </a:ext>
            </a:extLst>
          </p:cNvPr>
          <p:cNvSpPr txBox="1"/>
          <p:nvPr/>
        </p:nvSpPr>
        <p:spPr>
          <a:xfrm>
            <a:off x="71918" y="478788"/>
            <a:ext cx="1130243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https://understat.com/team/Troyes/2022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Squad statistics, pass and possession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https://fbref.com/en/squads/54195385/Troyes-Stats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https://www.transfermarkt.co.uk/estac-troyes/transfers/verein/1095/plus/?saison_id=2022&amp;pos=&amp;detailpos=&amp;w_s=s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Glossary</a:t>
            </a:r>
          </a:p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Goals</a:t>
            </a: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Goals Against</a:t>
            </a: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xGD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Goal Difference</a:t>
            </a: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MWAA: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Minute-Weighted-Average-Age; calculates the average age of the squad giving more credit to players’ ages who have played more minutes</a:t>
            </a:r>
          </a:p>
          <a:p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6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11837</TotalTime>
  <Words>918</Words>
  <Application>Microsoft Macintosh PowerPoint</Application>
  <PresentationFormat>Widescreen</PresentationFormat>
  <Paragraphs>70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Tahoma</vt:lpstr>
      <vt:lpstr>Office Theme</vt:lpstr>
      <vt:lpstr>ESTAC Troyes: Club Analysis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 Troyes: Club Analysis</dc:title>
  <dc:creator>Ed Morris</dc:creator>
  <cp:lastModifiedBy>Ed Morris</cp:lastModifiedBy>
  <cp:revision>30</cp:revision>
  <dcterms:created xsi:type="dcterms:W3CDTF">2022-09-10T11:10:14Z</dcterms:created>
  <dcterms:modified xsi:type="dcterms:W3CDTF">2022-09-19T10:13:20Z</dcterms:modified>
</cp:coreProperties>
</file>